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0" r:id="rId4"/>
    <p:sldId id="271" r:id="rId5"/>
    <p:sldId id="258" r:id="rId6"/>
    <p:sldId id="261" r:id="rId7"/>
    <p:sldId id="272" r:id="rId8"/>
    <p:sldId id="259" r:id="rId9"/>
  </p:sldIdLst>
  <p:sldSz cx="18288000" cy="10287000"/>
  <p:notesSz cx="6858000" cy="9144000"/>
  <p:embeddedFontLst>
    <p:embeddedFont>
      <p:font typeface="MingLiU_HKSCS-ExtB" panose="02020500000000000000" pitchFamily="18" charset="-120"/>
      <p:regular r:id="rId10"/>
    </p:embeddedFont>
    <p:embeddedFont>
      <p:font typeface="Calibri" panose="020F0502020204030204" pitchFamily="34" charset="0"/>
      <p:regular r:id="rId11"/>
      <p:bold r:id="rId12"/>
      <p:italic r:id="rId13"/>
      <p:boldItalic r:id="rId14"/>
    </p:embeddedFont>
    <p:embeddedFont>
      <p:font typeface="DM Sans" panose="020B0604020202020204" charset="0"/>
      <p:regular r:id="rId15"/>
    </p:embeddedFont>
    <p:embeddedFont>
      <p:font typeface="DM Sans Bold" panose="020B0604020202020204" charset="0"/>
      <p:regular r:id="rId16"/>
    </p:embeddedFont>
    <p:embeddedFont>
      <p:font typeface="Montserrat Classic Bold" panose="020B0604020202020204" charset="0"/>
      <p:regular r:id="rId17"/>
    </p:embeddedFont>
    <p:embeddedFont>
      <p:font typeface="Oswald" panose="020B0604020202020204" charset="0"/>
      <p:regular r:id="rId18"/>
    </p:embeddedFont>
    <p:embeddedFont>
      <p:font typeface="Oswald Bold" panose="020B0604020202020204" charset="0"/>
      <p:regular r:id="rId19"/>
    </p:embeddedFont>
    <p:embeddedFont>
      <p:font typeface="Segoe UI Variable Small Light"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3" d="100"/>
          <a:sy n="53" d="100"/>
        </p:scale>
        <p:origin x="936" y="17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3.svg"/><Relationship Id="rId4" Type="http://schemas.openxmlformats.org/officeDocument/2006/relationships/image" Target="../media/image8.jpe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5393660" y="1538248"/>
            <a:ext cx="1865640" cy="284181"/>
          </a:xfrm>
          <a:prstGeom prst="rect">
            <a:avLst/>
          </a:prstGeom>
        </p:spPr>
        <p:txBody>
          <a:bodyPr lIns="0" tIns="0" rIns="0" bIns="0" rtlCol="0" anchor="t">
            <a:spAutoFit/>
          </a:bodyPr>
          <a:lstStyle/>
          <a:p>
            <a:pPr marL="0" lvl="0" indent="0" algn="ctr">
              <a:lnSpc>
                <a:spcPts val="2394"/>
              </a:lnSpc>
              <a:spcBef>
                <a:spcPct val="0"/>
              </a:spcBef>
            </a:pPr>
            <a:r>
              <a:rPr lang="en-US" sz="1735" spc="170" dirty="0">
                <a:solidFill>
                  <a:srgbClr val="231F20"/>
                </a:solidFill>
                <a:latin typeface="Montserrat Classic Bold"/>
              </a:rPr>
              <a:t>.</a:t>
            </a:r>
          </a:p>
        </p:txBody>
      </p:sp>
      <p:sp>
        <p:nvSpPr>
          <p:cNvPr id="13" name="TextBox 12">
            <a:extLst>
              <a:ext uri="{FF2B5EF4-FFF2-40B4-BE49-F238E27FC236}">
                <a16:creationId xmlns:a16="http://schemas.microsoft.com/office/drawing/2014/main" id="{5998B996-D8F0-4C07-B9C6-20197ED54EB6}"/>
              </a:ext>
            </a:extLst>
          </p:cNvPr>
          <p:cNvSpPr txBox="1"/>
          <p:nvPr/>
        </p:nvSpPr>
        <p:spPr>
          <a:xfrm>
            <a:off x="7105614" y="3854513"/>
            <a:ext cx="4076772" cy="1446550"/>
          </a:xfrm>
          <a:prstGeom prst="rect">
            <a:avLst/>
          </a:prstGeom>
          <a:noFill/>
        </p:spPr>
        <p:txBody>
          <a:bodyPr wrap="square" rtlCol="0">
            <a:spAutoFit/>
          </a:bodyPr>
          <a:lstStyle/>
          <a:p>
            <a:r>
              <a:rPr lang="en-IN" sz="4400" dirty="0">
                <a:latin typeface="MingLiU_HKSCS-ExtB" panose="02020500000000000000" pitchFamily="18" charset="-120"/>
                <a:ea typeface="MingLiU_HKSCS-ExtB" panose="02020500000000000000" pitchFamily="18" charset="-120"/>
              </a:rPr>
              <a:t>     MY PHILANTHROPY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04</a:t>
            </a:r>
          </a:p>
        </p:txBody>
      </p:sp>
      <p:sp>
        <p:nvSpPr>
          <p:cNvPr id="15" name="TextBox 15"/>
          <p:cNvSpPr txBox="1"/>
          <p:nvPr/>
        </p:nvSpPr>
        <p:spPr>
          <a:xfrm>
            <a:off x="6607430" y="3333137"/>
            <a:ext cx="5790503" cy="429092"/>
          </a:xfrm>
          <a:prstGeom prst="rect">
            <a:avLst/>
          </a:prstGeom>
        </p:spPr>
        <p:txBody>
          <a:bodyPr lIns="0" tIns="0" rIns="0" bIns="0" rtlCol="0" anchor="t">
            <a:spAutoFit/>
          </a:bodyPr>
          <a:lstStyle/>
          <a:p>
            <a:pPr>
              <a:lnSpc>
                <a:spcPts val="3483"/>
              </a:lnSpc>
            </a:pPr>
            <a:r>
              <a:rPr lang="en-US" sz="2524" spc="247" dirty="0">
                <a:solidFill>
                  <a:srgbClr val="231F20"/>
                </a:solidFill>
                <a:latin typeface="DM Sans"/>
              </a:rPr>
              <a:t>THE PROBLEM</a:t>
            </a:r>
          </a:p>
        </p:txBody>
      </p:sp>
      <p:sp>
        <p:nvSpPr>
          <p:cNvPr id="16" name="TextBox 16"/>
          <p:cNvSpPr txBox="1"/>
          <p:nvPr/>
        </p:nvSpPr>
        <p:spPr>
          <a:xfrm>
            <a:off x="6635268" y="5030415"/>
            <a:ext cx="6076629" cy="429092"/>
          </a:xfrm>
          <a:prstGeom prst="rect">
            <a:avLst/>
          </a:prstGeom>
        </p:spPr>
        <p:txBody>
          <a:bodyPr lIns="0" tIns="0" rIns="0" bIns="0" rtlCol="0" anchor="t">
            <a:spAutoFit/>
          </a:bodyPr>
          <a:lstStyle/>
          <a:p>
            <a:pPr lvl="0">
              <a:lnSpc>
                <a:spcPts val="3483"/>
              </a:lnSpc>
              <a:spcBef>
                <a:spcPct val="0"/>
              </a:spcBef>
            </a:pPr>
            <a:r>
              <a:rPr lang="en-US" sz="2524" spc="247" dirty="0">
                <a:solidFill>
                  <a:srgbClr val="231F20"/>
                </a:solidFill>
                <a:latin typeface="DM Sans"/>
              </a:rPr>
              <a:t>IMPLEMENTATION</a:t>
            </a:r>
          </a:p>
        </p:txBody>
      </p:sp>
      <p:sp>
        <p:nvSpPr>
          <p:cNvPr id="17" name="TextBox 17"/>
          <p:cNvSpPr txBox="1"/>
          <p:nvPr/>
        </p:nvSpPr>
        <p:spPr>
          <a:xfrm>
            <a:off x="6631838" y="5881896"/>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FEATURES</a:t>
            </a:r>
          </a:p>
        </p:txBody>
      </p:sp>
      <p:sp>
        <p:nvSpPr>
          <p:cNvPr id="23" name="TextBox 22">
            <a:extLst>
              <a:ext uri="{FF2B5EF4-FFF2-40B4-BE49-F238E27FC236}">
                <a16:creationId xmlns:a16="http://schemas.microsoft.com/office/drawing/2014/main" id="{0D257B62-5141-477C-B07F-EC02B3929FB9}"/>
              </a:ext>
            </a:extLst>
          </p:cNvPr>
          <p:cNvSpPr txBox="1"/>
          <p:nvPr/>
        </p:nvSpPr>
        <p:spPr>
          <a:xfrm>
            <a:off x="6551286" y="4088710"/>
            <a:ext cx="4534538" cy="584775"/>
          </a:xfrm>
          <a:prstGeom prst="rect">
            <a:avLst/>
          </a:prstGeom>
          <a:noFill/>
        </p:spPr>
        <p:txBody>
          <a:bodyPr wrap="square" rtlCol="0">
            <a:spAutoFit/>
          </a:bodyPr>
          <a:lstStyle/>
          <a:p>
            <a:r>
              <a:rPr lang="en-IN" sz="3200" dirty="0">
                <a:latin typeface="DM Sans" panose="020B0604020202020204" charset="0"/>
              </a:rPr>
              <a:t>Solutions</a:t>
            </a:r>
            <a:r>
              <a:rPr lang="en-IN" dirty="0">
                <a:latin typeface="DM Sans Bold" panose="020B0604020202020204"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A sticker template with a yellow hoodie isolated">
            <a:extLst>
              <a:ext uri="{FF2B5EF4-FFF2-40B4-BE49-F238E27FC236}">
                <a16:creationId xmlns:a16="http://schemas.microsoft.com/office/drawing/2014/main" id="{3F8BA0EF-27CD-4ECB-BD47-BA80563BF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5393" y="2780425"/>
            <a:ext cx="3552825" cy="424605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7">
            <a:extLst>
              <a:ext uri="{FF2B5EF4-FFF2-40B4-BE49-F238E27FC236}">
                <a16:creationId xmlns:a16="http://schemas.microsoft.com/office/drawing/2014/main" id="{9F915B5A-C788-4C91-A583-C48800A6067F}"/>
              </a:ext>
            </a:extLst>
          </p:cNvPr>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2">
            <a:extLst>
              <a:ext uri="{FF2B5EF4-FFF2-40B4-BE49-F238E27FC236}">
                <a16:creationId xmlns:a16="http://schemas.microsoft.com/office/drawing/2014/main" id="{7BA3DA35-E03B-4F93-8AFA-DFC19AB81BD6}"/>
              </a:ext>
            </a:extLst>
          </p:cNvPr>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3">
            <a:extLst>
              <a:ext uri="{FF2B5EF4-FFF2-40B4-BE49-F238E27FC236}">
                <a16:creationId xmlns:a16="http://schemas.microsoft.com/office/drawing/2014/main" id="{D6CD183F-7ACD-4BA6-8149-286BC3A37CBD}"/>
              </a:ext>
            </a:extLst>
          </p:cNvPr>
          <p:cNvSpPr txBox="1"/>
          <p:nvPr/>
        </p:nvSpPr>
        <p:spPr>
          <a:xfrm>
            <a:off x="3714692" y="309660"/>
            <a:ext cx="10858616" cy="1446550"/>
          </a:xfrm>
          <a:prstGeom prst="rect">
            <a:avLst/>
          </a:prstGeom>
          <a:noFill/>
        </p:spPr>
        <p:txBody>
          <a:bodyPr wrap="square" rtlCol="0">
            <a:spAutoFit/>
          </a:bodyPr>
          <a:lstStyle/>
          <a:p>
            <a:r>
              <a:rPr lang="en-IN" sz="8800" dirty="0"/>
              <a:t>       THE PROBLEM</a:t>
            </a:r>
          </a:p>
        </p:txBody>
      </p:sp>
      <p:sp>
        <p:nvSpPr>
          <p:cNvPr id="6" name="TextBox 5">
            <a:extLst>
              <a:ext uri="{FF2B5EF4-FFF2-40B4-BE49-F238E27FC236}">
                <a16:creationId xmlns:a16="http://schemas.microsoft.com/office/drawing/2014/main" id="{145ADA5D-635E-4832-9961-A7167A841205}"/>
              </a:ext>
            </a:extLst>
          </p:cNvPr>
          <p:cNvSpPr txBox="1"/>
          <p:nvPr/>
        </p:nvSpPr>
        <p:spPr>
          <a:xfrm>
            <a:off x="1678527" y="2693938"/>
            <a:ext cx="10440571" cy="2308324"/>
          </a:xfrm>
          <a:prstGeom prst="rect">
            <a:avLst/>
          </a:prstGeom>
          <a:noFill/>
        </p:spPr>
        <p:txBody>
          <a:bodyPr wrap="square" rtlCol="0">
            <a:spAutoFit/>
          </a:bodyPr>
          <a:lstStyle/>
          <a:p>
            <a:pPr algn="just"/>
            <a:r>
              <a:rPr lang="en-US" sz="2400" dirty="0"/>
              <a:t>In our world, a significant number of individuals lack access to basic necessities like clothes and other belongings. Simultaneously, many people possess an excess of unused items that are still in good condition. However, the existing process of donating these items often presents challenges and discourages individuals from taking action. As a result, perfectly usable belongings end up being discarded instead of reaching those in need</a:t>
            </a:r>
            <a:endParaRPr lang="en-US" sz="2400" b="1" dirty="0">
              <a:latin typeface="Segoe UI Variable Small Light" pitchFamily="2" charset="0"/>
            </a:endParaRPr>
          </a:p>
        </p:txBody>
      </p:sp>
      <p:sp>
        <p:nvSpPr>
          <p:cNvPr id="9" name="TextBox 8">
            <a:extLst>
              <a:ext uri="{FF2B5EF4-FFF2-40B4-BE49-F238E27FC236}">
                <a16:creationId xmlns:a16="http://schemas.microsoft.com/office/drawing/2014/main" id="{BA7034F3-9E66-4001-B0C9-8BCFB173A147}"/>
              </a:ext>
            </a:extLst>
          </p:cNvPr>
          <p:cNvSpPr txBox="1"/>
          <p:nvPr/>
        </p:nvSpPr>
        <p:spPr>
          <a:xfrm>
            <a:off x="5231353" y="6743700"/>
            <a:ext cx="10058400" cy="2308324"/>
          </a:xfrm>
          <a:prstGeom prst="rect">
            <a:avLst/>
          </a:prstGeom>
          <a:noFill/>
        </p:spPr>
        <p:txBody>
          <a:bodyPr wrap="square" rtlCol="0">
            <a:spAutoFit/>
          </a:bodyPr>
          <a:lstStyle/>
          <a:p>
            <a:pPr algn="just"/>
            <a:r>
              <a:rPr lang="en-US" sz="2400" dirty="0"/>
              <a:t>The problem lies in the lack of an efficient and accessible solution for connecting donors with NGOs and facilitating seamless donations. The current process requires individuals to navigate through various obstacles, such as identifying people in need and coordinating the logistics of donation. This additional layer of effort acts as a deterrent, leading to missed opportunities to help and wasted resources.</a:t>
            </a:r>
            <a:endParaRPr lang="en-US" sz="2400" b="1" dirty="0">
              <a:latin typeface="Segoe UI Variable Small Light" pitchFamily="2" charset="0"/>
            </a:endParaRPr>
          </a:p>
        </p:txBody>
      </p:sp>
    </p:spTree>
    <p:extLst>
      <p:ext uri="{BB962C8B-B14F-4D97-AF65-F5344CB8AC3E}">
        <p14:creationId xmlns:p14="http://schemas.microsoft.com/office/powerpoint/2010/main" val="234571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95ECC70A-3206-4914-BC45-F582D292D961}"/>
              </a:ext>
            </a:extLst>
          </p:cNvPr>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
            <a:extLst>
              <a:ext uri="{FF2B5EF4-FFF2-40B4-BE49-F238E27FC236}">
                <a16:creationId xmlns:a16="http://schemas.microsoft.com/office/drawing/2014/main" id="{D14F71FA-0F89-4929-8375-963EF53DA5DB}"/>
              </a:ext>
            </a:extLst>
          </p:cNvPr>
          <p:cNvSpPr/>
          <p:nvPr/>
        </p:nvSpPr>
        <p:spPr>
          <a:xfrm rot="7659121">
            <a:off x="-4328940" y="5927133"/>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4" name="TextBox 3">
            <a:extLst>
              <a:ext uri="{FF2B5EF4-FFF2-40B4-BE49-F238E27FC236}">
                <a16:creationId xmlns:a16="http://schemas.microsoft.com/office/drawing/2014/main" id="{14873045-EBC9-4FF9-8D67-2645F70386E1}"/>
              </a:ext>
            </a:extLst>
          </p:cNvPr>
          <p:cNvSpPr txBox="1"/>
          <p:nvPr/>
        </p:nvSpPr>
        <p:spPr>
          <a:xfrm>
            <a:off x="5791200" y="495300"/>
            <a:ext cx="6705600" cy="1107996"/>
          </a:xfrm>
          <a:prstGeom prst="rect">
            <a:avLst/>
          </a:prstGeom>
          <a:noFill/>
        </p:spPr>
        <p:txBody>
          <a:bodyPr wrap="square" rtlCol="0">
            <a:spAutoFit/>
          </a:bodyPr>
          <a:lstStyle/>
          <a:p>
            <a:r>
              <a:rPr lang="en-IN" sz="6600" b="1" dirty="0"/>
              <a:t>OUR SOLUTION</a:t>
            </a:r>
          </a:p>
        </p:txBody>
      </p:sp>
      <p:sp>
        <p:nvSpPr>
          <p:cNvPr id="6" name="TextBox 5">
            <a:extLst>
              <a:ext uri="{FF2B5EF4-FFF2-40B4-BE49-F238E27FC236}">
                <a16:creationId xmlns:a16="http://schemas.microsoft.com/office/drawing/2014/main" id="{99FA8451-73E7-46A6-B821-596DC69D375F}"/>
              </a:ext>
            </a:extLst>
          </p:cNvPr>
          <p:cNvSpPr txBox="1"/>
          <p:nvPr/>
        </p:nvSpPr>
        <p:spPr>
          <a:xfrm>
            <a:off x="3657600" y="1603296"/>
            <a:ext cx="13335000" cy="8463855"/>
          </a:xfrm>
          <a:prstGeom prst="rect">
            <a:avLst/>
          </a:prstGeom>
          <a:noFill/>
        </p:spPr>
        <p:txBody>
          <a:bodyPr wrap="square" rtlCol="0">
            <a:spAutoFit/>
          </a:bodyPr>
          <a:lstStyle/>
          <a:p>
            <a:pPr marL="457200" indent="-457200">
              <a:buFont typeface="Arial" panose="020B0604020202020204" pitchFamily="34" charset="0"/>
              <a:buChar char="•"/>
            </a:pPr>
            <a:r>
              <a:rPr lang="en-US" sz="3200" dirty="0"/>
              <a:t>Our groundbreaking solution revolutionizes the way donations are made by providing a seamless and impactful platform that connects donors with NGOs effortlessly. </a:t>
            </a:r>
          </a:p>
          <a:p>
            <a:pPr marL="457200" indent="-457200">
              <a:buFont typeface="Arial" panose="020B0604020202020204" pitchFamily="34" charset="0"/>
              <a:buChar char="•"/>
            </a:pPr>
            <a:r>
              <a:rPr lang="en-US" sz="3200" dirty="0"/>
              <a:t>We have engineered an innovative approach that eradicates the barriers and frustrations often associated with the donation process. </a:t>
            </a:r>
          </a:p>
          <a:p>
            <a:pPr marL="457200" indent="-457200">
              <a:buFont typeface="Arial" panose="020B0604020202020204" pitchFamily="34" charset="0"/>
              <a:buChar char="•"/>
            </a:pPr>
            <a:r>
              <a:rPr lang="en-US" sz="3200" dirty="0"/>
              <a:t>Our user-friendly platform empowers individuals to list their unused belongings and connect with nearby NGOs instantly, without the need for time-consuming searches or logistical hurdles. </a:t>
            </a:r>
          </a:p>
          <a:p>
            <a:pPr marL="457200" indent="-457200">
              <a:buFont typeface="Arial" panose="020B0604020202020204" pitchFamily="34" charset="0"/>
              <a:buChar char="•"/>
            </a:pPr>
            <a:r>
              <a:rPr lang="en-US" sz="3200" dirty="0"/>
              <a:t>By simplifying the donation journey, we inspire a wave of generosity and make it effortless for individuals to make a tangible difference in the lives of those in need. </a:t>
            </a:r>
          </a:p>
          <a:p>
            <a:pPr marL="457200" indent="-457200">
              <a:buFont typeface="Arial" panose="020B0604020202020204" pitchFamily="34" charset="0"/>
              <a:buChar char="•"/>
            </a:pPr>
            <a:r>
              <a:rPr lang="en-US" sz="3200" dirty="0"/>
              <a:t> Through our transformative solution, we are reshaping the landscape of giving, fostering a culture of compassion, and ensuring that every donation finds its deserving home. </a:t>
            </a:r>
          </a:p>
          <a:p>
            <a:pPr marL="457200" indent="-457200">
              <a:buFont typeface="Arial" panose="020B0604020202020204" pitchFamily="34" charset="0"/>
              <a:buChar char="•"/>
            </a:pPr>
            <a:r>
              <a:rPr lang="en-US" sz="3200" dirty="0"/>
              <a:t> Join us in creating a ripple of positive change as we unlock the true potential of generosity and pave the way for a brighter and more inclusive future</a:t>
            </a:r>
            <a:endParaRPr lang="en-IN" sz="3200" dirty="0"/>
          </a:p>
        </p:txBody>
      </p:sp>
    </p:spTree>
    <p:extLst>
      <p:ext uri="{BB962C8B-B14F-4D97-AF65-F5344CB8AC3E}">
        <p14:creationId xmlns:p14="http://schemas.microsoft.com/office/powerpoint/2010/main" val="67760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4"/>
            <a:stretch>
              <a:fillRect l="-49746" r="-49746"/>
            </a:stretch>
          </a:blipFill>
        </p:spPr>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474235" y="367332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13" name="Group 13"/>
          <p:cNvGrpSpPr/>
          <p:nvPr/>
        </p:nvGrpSpPr>
        <p:grpSpPr>
          <a:xfrm>
            <a:off x="2142191" y="5777447"/>
            <a:ext cx="9610044" cy="1948998"/>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IN" dirty="0"/>
            </a:p>
          </p:txBody>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2371799" y="616257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2142191" y="888605"/>
            <a:ext cx="7416941" cy="1686342"/>
          </a:xfrm>
          <a:prstGeom prst="rect">
            <a:avLst/>
          </a:prstGeom>
        </p:spPr>
        <p:txBody>
          <a:bodyPr lIns="0" tIns="0" rIns="0" bIns="0" rtlCol="0" anchor="t">
            <a:spAutoFit/>
          </a:bodyPr>
          <a:lstStyle/>
          <a:p>
            <a:pPr>
              <a:lnSpc>
                <a:spcPts val="13774"/>
              </a:lnSpc>
            </a:pPr>
            <a:r>
              <a:rPr lang="en-US" sz="9981" spc="978" dirty="0">
                <a:solidFill>
                  <a:srgbClr val="231F20"/>
                </a:solidFill>
                <a:latin typeface="Oswald Bold"/>
              </a:rPr>
              <a:t>ABOUT US</a:t>
            </a:r>
          </a:p>
        </p:txBody>
      </p:sp>
      <p:sp>
        <p:nvSpPr>
          <p:cNvPr id="18" name="TextBox 18"/>
          <p:cNvSpPr txBox="1"/>
          <p:nvPr/>
        </p:nvSpPr>
        <p:spPr>
          <a:xfrm>
            <a:off x="3908899" y="3624745"/>
            <a:ext cx="7132181" cy="1571777"/>
          </a:xfrm>
          <a:prstGeom prst="rect">
            <a:avLst/>
          </a:prstGeom>
        </p:spPr>
        <p:txBody>
          <a:bodyPr lIns="0" tIns="0" rIns="0" bIns="0" rtlCol="0" anchor="t">
            <a:spAutoFit/>
          </a:bodyPr>
          <a:lstStyle/>
          <a:p>
            <a:pPr lvl="0">
              <a:lnSpc>
                <a:spcPts val="3050"/>
              </a:lnSpc>
              <a:spcBef>
                <a:spcPct val="0"/>
              </a:spcBef>
            </a:pPr>
            <a:r>
              <a:rPr lang="en-US" dirty="0"/>
              <a:t>At My Philanthropy, connect with trusted NGOs for impactful donations. Browse profiles, choose a cause, and contribute effortlessly. Create a listing, provide details and photos, and coordinate seamlessly. Join us, inspire others, and transform belongings into meaningful contributions.</a:t>
            </a:r>
            <a:r>
              <a:rPr lang="en-US" sz="2210" spc="216" dirty="0">
                <a:solidFill>
                  <a:srgbClr val="231F20"/>
                </a:solidFill>
                <a:latin typeface="DM Sans"/>
              </a:rPr>
              <a:t> </a:t>
            </a:r>
          </a:p>
        </p:txBody>
      </p:sp>
      <p:sp>
        <p:nvSpPr>
          <p:cNvPr id="19" name="TextBox 19"/>
          <p:cNvSpPr txBox="1"/>
          <p:nvPr/>
        </p:nvSpPr>
        <p:spPr>
          <a:xfrm>
            <a:off x="3908899" y="6005886"/>
            <a:ext cx="7132181" cy="1555619"/>
          </a:xfrm>
          <a:prstGeom prst="rect">
            <a:avLst/>
          </a:prstGeom>
        </p:spPr>
        <p:txBody>
          <a:bodyPr lIns="0" tIns="0" rIns="0" bIns="0" rtlCol="0" anchor="t">
            <a:spAutoFit/>
          </a:bodyPr>
          <a:lstStyle/>
          <a:p>
            <a:pPr lvl="0">
              <a:lnSpc>
                <a:spcPts val="3050"/>
              </a:lnSpc>
              <a:spcBef>
                <a:spcPct val="0"/>
              </a:spcBef>
            </a:pPr>
            <a:r>
              <a:rPr lang="en-US" dirty="0"/>
              <a:t>At My Philanthropy, we simplify and amplify giving. Connect with trusted NGOs, donate belongings effortlessly. Join our community, create lasting impact through the power of giving. Together, let kindness find purpose at My Philanthropy.</a:t>
            </a:r>
            <a:endParaRPr lang="en-US" sz="2210" spc="216" dirty="0">
              <a:solidFill>
                <a:srgbClr val="231F20"/>
              </a:solidFill>
              <a:latin typeface="DM Sans"/>
            </a:endParaRP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33600" y="4284618"/>
            <a:ext cx="12672298" cy="1640193"/>
          </a:xfrm>
          <a:prstGeom prst="rect">
            <a:avLst/>
          </a:prstGeom>
        </p:spPr>
        <p:txBody>
          <a:bodyPr wrap="square" lIns="0" tIns="0" rIns="0" bIns="0" rtlCol="0" anchor="t">
            <a:spAutoFit/>
          </a:bodyPr>
          <a:lstStyle/>
          <a:p>
            <a:pPr>
              <a:lnSpc>
                <a:spcPts val="13948"/>
              </a:lnSpc>
            </a:pPr>
            <a:r>
              <a:rPr lang="en-US" sz="10107" spc="990" dirty="0">
                <a:solidFill>
                  <a:srgbClr val="FFFFFF"/>
                </a:solidFill>
                <a:latin typeface="Oswald Bold"/>
              </a:rPr>
              <a:t>PROJECT FEATURES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D1F4D-A40F-42DA-BC58-EF9676E5625D}"/>
              </a:ext>
            </a:extLst>
          </p:cNvPr>
          <p:cNvPicPr>
            <a:picLocks noChangeAspect="1"/>
          </p:cNvPicPr>
          <p:nvPr/>
        </p:nvPicPr>
        <p:blipFill>
          <a:blip r:embed="rId2"/>
          <a:stretch>
            <a:fillRect/>
          </a:stretch>
        </p:blipFill>
        <p:spPr>
          <a:xfrm>
            <a:off x="-1" y="72863"/>
            <a:ext cx="18288000" cy="10283952"/>
          </a:xfrm>
          <a:prstGeom prst="rect">
            <a:avLst/>
          </a:prstGeom>
        </p:spPr>
      </p:pic>
      <p:pic>
        <p:nvPicPr>
          <p:cNvPr id="27" name="Picture 26">
            <a:extLst>
              <a:ext uri="{FF2B5EF4-FFF2-40B4-BE49-F238E27FC236}">
                <a16:creationId xmlns:a16="http://schemas.microsoft.com/office/drawing/2014/main" id="{1C229AFA-C969-40C9-A9CE-7A24BD5076E4}"/>
              </a:ext>
            </a:extLst>
          </p:cNvPr>
          <p:cNvPicPr>
            <a:picLocks noChangeAspect="1"/>
          </p:cNvPicPr>
          <p:nvPr/>
        </p:nvPicPr>
        <p:blipFill>
          <a:blip r:embed="rId3"/>
          <a:stretch>
            <a:fillRect/>
          </a:stretch>
        </p:blipFill>
        <p:spPr>
          <a:xfrm>
            <a:off x="1581256" y="4882017"/>
            <a:ext cx="15125487" cy="36579"/>
          </a:xfrm>
          <a:prstGeom prst="rect">
            <a:avLst/>
          </a:prstGeom>
        </p:spPr>
      </p:pic>
      <p:pic>
        <p:nvPicPr>
          <p:cNvPr id="28" name="Picture 27">
            <a:extLst>
              <a:ext uri="{FF2B5EF4-FFF2-40B4-BE49-F238E27FC236}">
                <a16:creationId xmlns:a16="http://schemas.microsoft.com/office/drawing/2014/main" id="{FD17D077-7EC3-454E-9CB9-6210F972764C}"/>
              </a:ext>
            </a:extLst>
          </p:cNvPr>
          <p:cNvPicPr>
            <a:picLocks noChangeAspect="1"/>
          </p:cNvPicPr>
          <p:nvPr/>
        </p:nvPicPr>
        <p:blipFill>
          <a:blip r:embed="rId4"/>
          <a:stretch>
            <a:fillRect/>
          </a:stretch>
        </p:blipFill>
        <p:spPr>
          <a:xfrm>
            <a:off x="13887814" y="3235284"/>
            <a:ext cx="1199786" cy="1444179"/>
          </a:xfrm>
          <a:prstGeom prst="rect">
            <a:avLst/>
          </a:prstGeom>
        </p:spPr>
      </p:pic>
      <p:pic>
        <p:nvPicPr>
          <p:cNvPr id="29" name="Picture 28">
            <a:extLst>
              <a:ext uri="{FF2B5EF4-FFF2-40B4-BE49-F238E27FC236}">
                <a16:creationId xmlns:a16="http://schemas.microsoft.com/office/drawing/2014/main" id="{2E2885FA-0C14-4220-8857-6760191BEF75}"/>
              </a:ext>
            </a:extLst>
          </p:cNvPr>
          <p:cNvPicPr>
            <a:picLocks noChangeAspect="1"/>
          </p:cNvPicPr>
          <p:nvPr/>
        </p:nvPicPr>
        <p:blipFill>
          <a:blip r:embed="rId4"/>
          <a:stretch>
            <a:fillRect/>
          </a:stretch>
        </p:blipFill>
        <p:spPr>
          <a:xfrm>
            <a:off x="9893542" y="3195335"/>
            <a:ext cx="1199786" cy="1444179"/>
          </a:xfrm>
          <a:prstGeom prst="rect">
            <a:avLst/>
          </a:prstGeom>
        </p:spPr>
      </p:pic>
      <p:pic>
        <p:nvPicPr>
          <p:cNvPr id="30" name="Picture 29">
            <a:extLst>
              <a:ext uri="{FF2B5EF4-FFF2-40B4-BE49-F238E27FC236}">
                <a16:creationId xmlns:a16="http://schemas.microsoft.com/office/drawing/2014/main" id="{A900CEDA-8E9F-48DC-9C37-8E0897A2D237}"/>
              </a:ext>
            </a:extLst>
          </p:cNvPr>
          <p:cNvPicPr>
            <a:picLocks noChangeAspect="1"/>
          </p:cNvPicPr>
          <p:nvPr/>
        </p:nvPicPr>
        <p:blipFill>
          <a:blip r:embed="rId4"/>
          <a:stretch>
            <a:fillRect/>
          </a:stretch>
        </p:blipFill>
        <p:spPr>
          <a:xfrm>
            <a:off x="6620851" y="3195336"/>
            <a:ext cx="1199786" cy="1444179"/>
          </a:xfrm>
          <a:prstGeom prst="rect">
            <a:avLst/>
          </a:prstGeom>
        </p:spPr>
      </p:pic>
      <p:pic>
        <p:nvPicPr>
          <p:cNvPr id="31" name="Picture 30">
            <a:extLst>
              <a:ext uri="{FF2B5EF4-FFF2-40B4-BE49-F238E27FC236}">
                <a16:creationId xmlns:a16="http://schemas.microsoft.com/office/drawing/2014/main" id="{496D6DC2-7D17-4D52-B85F-8404DFA486A5}"/>
              </a:ext>
            </a:extLst>
          </p:cNvPr>
          <p:cNvPicPr>
            <a:picLocks noChangeAspect="1"/>
          </p:cNvPicPr>
          <p:nvPr/>
        </p:nvPicPr>
        <p:blipFill>
          <a:blip r:embed="rId4"/>
          <a:stretch>
            <a:fillRect/>
          </a:stretch>
        </p:blipFill>
        <p:spPr>
          <a:xfrm>
            <a:off x="2900297" y="3126533"/>
            <a:ext cx="1199786" cy="1444179"/>
          </a:xfrm>
          <a:prstGeom prst="rect">
            <a:avLst/>
          </a:prstGeom>
        </p:spPr>
      </p:pic>
      <p:grpSp>
        <p:nvGrpSpPr>
          <p:cNvPr id="32" name="Group 6">
            <a:extLst>
              <a:ext uri="{FF2B5EF4-FFF2-40B4-BE49-F238E27FC236}">
                <a16:creationId xmlns:a16="http://schemas.microsoft.com/office/drawing/2014/main" id="{53C05F9D-1C11-459D-8A23-B5F989C3E15A}"/>
              </a:ext>
            </a:extLst>
          </p:cNvPr>
          <p:cNvGrpSpPr/>
          <p:nvPr/>
        </p:nvGrpSpPr>
        <p:grpSpPr>
          <a:xfrm>
            <a:off x="14214677" y="4679463"/>
            <a:ext cx="501082" cy="501082"/>
            <a:chOff x="0" y="0"/>
            <a:chExt cx="812800" cy="812800"/>
          </a:xfrm>
        </p:grpSpPr>
        <p:sp>
          <p:nvSpPr>
            <p:cNvPr id="33" name="Freeform 7">
              <a:extLst>
                <a:ext uri="{FF2B5EF4-FFF2-40B4-BE49-F238E27FC236}">
                  <a16:creationId xmlns:a16="http://schemas.microsoft.com/office/drawing/2014/main" id="{146CFA2A-4307-4768-B6AC-B948D862C90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34" name="TextBox 8">
              <a:extLst>
                <a:ext uri="{FF2B5EF4-FFF2-40B4-BE49-F238E27FC236}">
                  <a16:creationId xmlns:a16="http://schemas.microsoft.com/office/drawing/2014/main" id="{0B57370E-A0FA-4884-A327-0E1227A0E163}"/>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35" name="Group 6">
            <a:extLst>
              <a:ext uri="{FF2B5EF4-FFF2-40B4-BE49-F238E27FC236}">
                <a16:creationId xmlns:a16="http://schemas.microsoft.com/office/drawing/2014/main" id="{70687EFD-9CA0-46CB-82D9-2C93496FFF6F}"/>
              </a:ext>
            </a:extLst>
          </p:cNvPr>
          <p:cNvGrpSpPr/>
          <p:nvPr/>
        </p:nvGrpSpPr>
        <p:grpSpPr>
          <a:xfrm>
            <a:off x="10199911" y="4679463"/>
            <a:ext cx="501082" cy="501082"/>
            <a:chOff x="0" y="0"/>
            <a:chExt cx="812800" cy="812800"/>
          </a:xfrm>
        </p:grpSpPr>
        <p:sp>
          <p:nvSpPr>
            <p:cNvPr id="36" name="Freeform 7">
              <a:extLst>
                <a:ext uri="{FF2B5EF4-FFF2-40B4-BE49-F238E27FC236}">
                  <a16:creationId xmlns:a16="http://schemas.microsoft.com/office/drawing/2014/main" id="{4C3C1153-E18F-42DE-9C08-269251A823F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37" name="TextBox 8">
              <a:extLst>
                <a:ext uri="{FF2B5EF4-FFF2-40B4-BE49-F238E27FC236}">
                  <a16:creationId xmlns:a16="http://schemas.microsoft.com/office/drawing/2014/main" id="{70E7FFDA-BE68-4CA9-829B-8F09814493BB}"/>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38" name="Group 6">
            <a:extLst>
              <a:ext uri="{FF2B5EF4-FFF2-40B4-BE49-F238E27FC236}">
                <a16:creationId xmlns:a16="http://schemas.microsoft.com/office/drawing/2014/main" id="{95C441BA-9AE4-4E6D-BAA8-6FCE5E945B4C}"/>
              </a:ext>
            </a:extLst>
          </p:cNvPr>
          <p:cNvGrpSpPr/>
          <p:nvPr/>
        </p:nvGrpSpPr>
        <p:grpSpPr>
          <a:xfrm>
            <a:off x="6849492" y="4713757"/>
            <a:ext cx="501082" cy="501082"/>
            <a:chOff x="0" y="0"/>
            <a:chExt cx="812800" cy="812800"/>
          </a:xfrm>
        </p:grpSpPr>
        <p:sp>
          <p:nvSpPr>
            <p:cNvPr id="39" name="Freeform 7">
              <a:extLst>
                <a:ext uri="{FF2B5EF4-FFF2-40B4-BE49-F238E27FC236}">
                  <a16:creationId xmlns:a16="http://schemas.microsoft.com/office/drawing/2014/main" id="{23FC097A-0D47-49C5-A3E8-88A0BF9CE36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40" name="TextBox 8">
              <a:extLst>
                <a:ext uri="{FF2B5EF4-FFF2-40B4-BE49-F238E27FC236}">
                  <a16:creationId xmlns:a16="http://schemas.microsoft.com/office/drawing/2014/main" id="{3831CA02-EC8F-4B7B-B79C-8B208B7E2BFB}"/>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41" name="Group 6">
            <a:extLst>
              <a:ext uri="{FF2B5EF4-FFF2-40B4-BE49-F238E27FC236}">
                <a16:creationId xmlns:a16="http://schemas.microsoft.com/office/drawing/2014/main" id="{30BA6513-D573-4DCA-8AAD-005C19CDF76C}"/>
              </a:ext>
            </a:extLst>
          </p:cNvPr>
          <p:cNvGrpSpPr/>
          <p:nvPr/>
        </p:nvGrpSpPr>
        <p:grpSpPr>
          <a:xfrm>
            <a:off x="3249650" y="4698302"/>
            <a:ext cx="501082" cy="501082"/>
            <a:chOff x="0" y="0"/>
            <a:chExt cx="812800" cy="812800"/>
          </a:xfrm>
        </p:grpSpPr>
        <p:sp>
          <p:nvSpPr>
            <p:cNvPr id="42" name="Freeform 7">
              <a:extLst>
                <a:ext uri="{FF2B5EF4-FFF2-40B4-BE49-F238E27FC236}">
                  <a16:creationId xmlns:a16="http://schemas.microsoft.com/office/drawing/2014/main" id="{EED64CC2-1B8D-4214-8110-A43B854BC335}"/>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43" name="TextBox 8">
              <a:extLst>
                <a:ext uri="{FF2B5EF4-FFF2-40B4-BE49-F238E27FC236}">
                  <a16:creationId xmlns:a16="http://schemas.microsoft.com/office/drawing/2014/main" id="{7324BFCF-0356-4158-97F2-798715CEA5C1}"/>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45" name="TextBox 44">
            <a:extLst>
              <a:ext uri="{FF2B5EF4-FFF2-40B4-BE49-F238E27FC236}">
                <a16:creationId xmlns:a16="http://schemas.microsoft.com/office/drawing/2014/main" id="{580B9A01-18F5-4E29-BDB4-33026E178403}"/>
              </a:ext>
            </a:extLst>
          </p:cNvPr>
          <p:cNvSpPr txBox="1"/>
          <p:nvPr/>
        </p:nvSpPr>
        <p:spPr>
          <a:xfrm>
            <a:off x="2263714" y="5267422"/>
            <a:ext cx="2971800" cy="830997"/>
          </a:xfrm>
          <a:prstGeom prst="rect">
            <a:avLst/>
          </a:prstGeom>
          <a:noFill/>
        </p:spPr>
        <p:txBody>
          <a:bodyPr wrap="square" rtlCol="0">
            <a:spAutoFit/>
          </a:bodyPr>
          <a:lstStyle/>
          <a:p>
            <a:r>
              <a:rPr lang="en-IN" sz="2400" b="1" dirty="0">
                <a:latin typeface="DM Sans Bold" panose="020B0604020202020204" charset="0"/>
              </a:rPr>
              <a:t>LOCATION : Google Maps API</a:t>
            </a:r>
          </a:p>
        </p:txBody>
      </p:sp>
      <p:sp>
        <p:nvSpPr>
          <p:cNvPr id="47" name="TextBox 46">
            <a:extLst>
              <a:ext uri="{FF2B5EF4-FFF2-40B4-BE49-F238E27FC236}">
                <a16:creationId xmlns:a16="http://schemas.microsoft.com/office/drawing/2014/main" id="{6C51C727-18C9-461F-A6D6-5885CC1B5ED2}"/>
              </a:ext>
            </a:extLst>
          </p:cNvPr>
          <p:cNvSpPr txBox="1"/>
          <p:nvPr/>
        </p:nvSpPr>
        <p:spPr>
          <a:xfrm>
            <a:off x="6177299" y="5335184"/>
            <a:ext cx="2643860" cy="1938992"/>
          </a:xfrm>
          <a:prstGeom prst="rect">
            <a:avLst/>
          </a:prstGeom>
          <a:noFill/>
        </p:spPr>
        <p:txBody>
          <a:bodyPr wrap="square" rtlCol="0">
            <a:spAutoFit/>
          </a:bodyPr>
          <a:lstStyle/>
          <a:p>
            <a:r>
              <a:rPr lang="en-IN" sz="2400" b="1" dirty="0">
                <a:latin typeface="DM Sans Bold" panose="020B0604020202020204" charset="0"/>
              </a:rPr>
              <a:t>APRAISAL BADGES : </a:t>
            </a:r>
          </a:p>
          <a:p>
            <a:r>
              <a:rPr lang="en-IN" sz="2400" b="1" dirty="0">
                <a:latin typeface="DM Sans Bold" panose="020B0604020202020204" charset="0"/>
              </a:rPr>
              <a:t>To make people feel proud and encourage them</a:t>
            </a:r>
          </a:p>
        </p:txBody>
      </p:sp>
      <p:sp>
        <p:nvSpPr>
          <p:cNvPr id="48" name="TextBox 47">
            <a:extLst>
              <a:ext uri="{FF2B5EF4-FFF2-40B4-BE49-F238E27FC236}">
                <a16:creationId xmlns:a16="http://schemas.microsoft.com/office/drawing/2014/main" id="{73CCED65-76E2-4086-84E2-D81870BAE93B}"/>
              </a:ext>
            </a:extLst>
          </p:cNvPr>
          <p:cNvSpPr txBox="1"/>
          <p:nvPr/>
        </p:nvSpPr>
        <p:spPr>
          <a:xfrm>
            <a:off x="9548988" y="5296399"/>
            <a:ext cx="3518740" cy="1569660"/>
          </a:xfrm>
          <a:prstGeom prst="rect">
            <a:avLst/>
          </a:prstGeom>
          <a:noFill/>
        </p:spPr>
        <p:txBody>
          <a:bodyPr wrap="square" rtlCol="0">
            <a:spAutoFit/>
          </a:bodyPr>
          <a:lstStyle/>
          <a:p>
            <a:r>
              <a:rPr lang="en-IN" sz="2400" b="1" dirty="0">
                <a:latin typeface="DM Sans Bold" panose="020B0604020202020204" charset="0"/>
              </a:rPr>
              <a:t>ACCESSIBILITY:</a:t>
            </a:r>
          </a:p>
          <a:p>
            <a:r>
              <a:rPr lang="en-IN" sz="2400" b="1" dirty="0">
                <a:latin typeface="DM Sans Bold" panose="020B0604020202020204" charset="0"/>
              </a:rPr>
              <a:t>Visibility of all nearby NGOs AND Help Centres</a:t>
            </a:r>
          </a:p>
        </p:txBody>
      </p:sp>
      <p:sp>
        <p:nvSpPr>
          <p:cNvPr id="49" name="TextBox 48">
            <a:extLst>
              <a:ext uri="{FF2B5EF4-FFF2-40B4-BE49-F238E27FC236}">
                <a16:creationId xmlns:a16="http://schemas.microsoft.com/office/drawing/2014/main" id="{0F088249-6135-4018-8056-E562827FCC4C}"/>
              </a:ext>
            </a:extLst>
          </p:cNvPr>
          <p:cNvSpPr txBox="1"/>
          <p:nvPr/>
        </p:nvSpPr>
        <p:spPr>
          <a:xfrm>
            <a:off x="13334699" y="5351673"/>
            <a:ext cx="4031263" cy="3416320"/>
          </a:xfrm>
          <a:prstGeom prst="rect">
            <a:avLst/>
          </a:prstGeom>
          <a:noFill/>
        </p:spPr>
        <p:txBody>
          <a:bodyPr wrap="square" rtlCol="0">
            <a:spAutoFit/>
          </a:bodyPr>
          <a:lstStyle/>
          <a:p>
            <a:r>
              <a:rPr lang="en-IN" sz="2400" b="1" dirty="0">
                <a:latin typeface="DM Sans Bold" panose="020B0604020202020204" charset="0"/>
              </a:rPr>
              <a:t>DONATION IMPACT STORIE</a:t>
            </a:r>
            <a:r>
              <a:rPr lang="en-US" sz="2400" b="1" dirty="0">
                <a:latin typeface="DM Sans Bold" panose="020B0604020202020204" charset="0"/>
              </a:rPr>
              <a:t>S: </a:t>
            </a:r>
          </a:p>
          <a:p>
            <a:r>
              <a:rPr lang="en-US" sz="2400" b="1" dirty="0">
                <a:latin typeface="DM Sans Bold" panose="020B0604020202020204" charset="0"/>
              </a:rPr>
              <a:t>Share success stories and impact reports highlighting how donations have made a difference in the lives of individuals and communities.</a:t>
            </a:r>
            <a:endParaRPr lang="en-IN" sz="2400" b="1" dirty="0">
              <a:latin typeface="DM Sans Bold" panose="020B0604020202020204" charset="0"/>
            </a:endParaRPr>
          </a:p>
        </p:txBody>
      </p:sp>
      <p:sp>
        <p:nvSpPr>
          <p:cNvPr id="51" name="Freeform 33">
            <a:extLst>
              <a:ext uri="{FF2B5EF4-FFF2-40B4-BE49-F238E27FC236}">
                <a16:creationId xmlns:a16="http://schemas.microsoft.com/office/drawing/2014/main" id="{95E2D680-442F-4DBF-9CC1-EB75C7E1A720}"/>
              </a:ext>
            </a:extLst>
          </p:cNvPr>
          <p:cNvSpPr/>
          <p:nvPr/>
        </p:nvSpPr>
        <p:spPr>
          <a:xfrm rot="10800001">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2" name="TextBox 51">
            <a:extLst>
              <a:ext uri="{FF2B5EF4-FFF2-40B4-BE49-F238E27FC236}">
                <a16:creationId xmlns:a16="http://schemas.microsoft.com/office/drawing/2014/main" id="{D5BA271F-A73B-4E1D-A633-465919D50D2B}"/>
              </a:ext>
            </a:extLst>
          </p:cNvPr>
          <p:cNvSpPr txBox="1"/>
          <p:nvPr/>
        </p:nvSpPr>
        <p:spPr>
          <a:xfrm>
            <a:off x="5867400" y="370763"/>
            <a:ext cx="7718486" cy="1200329"/>
          </a:xfrm>
          <a:prstGeom prst="rect">
            <a:avLst/>
          </a:prstGeom>
          <a:noFill/>
        </p:spPr>
        <p:txBody>
          <a:bodyPr wrap="square" rtlCol="0">
            <a:spAutoFit/>
          </a:bodyPr>
          <a:lstStyle/>
          <a:p>
            <a:r>
              <a:rPr lang="en-IN" sz="7200" b="1" dirty="0">
                <a:latin typeface="Oswald" panose="020B0604020202020204" charset="0"/>
              </a:rPr>
              <a:t>TECHNOLOGIES USED</a:t>
            </a:r>
          </a:p>
        </p:txBody>
      </p:sp>
      <p:pic>
        <p:nvPicPr>
          <p:cNvPr id="53" name="Picture 52">
            <a:extLst>
              <a:ext uri="{FF2B5EF4-FFF2-40B4-BE49-F238E27FC236}">
                <a16:creationId xmlns:a16="http://schemas.microsoft.com/office/drawing/2014/main" id="{C5D06DF3-5E94-470B-9D8A-F14FF17F4BC8}"/>
              </a:ext>
            </a:extLst>
          </p:cNvPr>
          <p:cNvPicPr>
            <a:picLocks noChangeAspect="1"/>
          </p:cNvPicPr>
          <p:nvPr/>
        </p:nvPicPr>
        <p:blipFill>
          <a:blip r:embed="rId7"/>
          <a:stretch>
            <a:fillRect/>
          </a:stretch>
        </p:blipFill>
        <p:spPr>
          <a:xfrm rot="10800000">
            <a:off x="14691033" y="6305932"/>
            <a:ext cx="7369963" cy="10287000"/>
          </a:xfrm>
          <a:prstGeom prst="rect">
            <a:avLst/>
          </a:prstGeom>
        </p:spPr>
      </p:pic>
    </p:spTree>
    <p:extLst>
      <p:ext uri="{BB962C8B-B14F-4D97-AF65-F5344CB8AC3E}">
        <p14:creationId xmlns:p14="http://schemas.microsoft.com/office/powerpoint/2010/main" val="443941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a:off x="5307472" y="6690644"/>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0" name="Group 10"/>
          <p:cNvGrpSpPr/>
          <p:nvPr/>
        </p:nvGrpSpPr>
        <p:grpSpPr>
          <a:xfrm>
            <a:off x="1774426"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Objective n° 1</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GOALS AND OBJECTIVES</a:t>
            </a:r>
          </a:p>
        </p:txBody>
      </p:sp>
      <p:sp>
        <p:nvSpPr>
          <p:cNvPr id="14" name="TextBox 14"/>
          <p:cNvSpPr txBox="1"/>
          <p:nvPr/>
        </p:nvSpPr>
        <p:spPr>
          <a:xfrm>
            <a:off x="1830975" y="4045241"/>
            <a:ext cx="3360904" cy="1061060"/>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Provide an easy way to</a:t>
            </a:r>
          </a:p>
          <a:p>
            <a:pPr marL="0" lvl="0" indent="0" algn="ctr">
              <a:lnSpc>
                <a:spcPts val="2774"/>
              </a:lnSpc>
              <a:spcBef>
                <a:spcPct val="0"/>
              </a:spcBef>
            </a:pPr>
            <a:r>
              <a:rPr lang="en-US" sz="2010" spc="197" dirty="0">
                <a:solidFill>
                  <a:srgbClr val="231F20"/>
                </a:solidFill>
                <a:latin typeface="DM Sans"/>
              </a:rPr>
              <a:t>share give back to society.	</a:t>
            </a:r>
          </a:p>
        </p:txBody>
      </p:sp>
      <p:grpSp>
        <p:nvGrpSpPr>
          <p:cNvPr id="15" name="Group 15"/>
          <p:cNvGrpSpPr/>
          <p:nvPr/>
        </p:nvGrpSpPr>
        <p:grpSpPr>
          <a:xfrm>
            <a:off x="7218805" y="3206190"/>
            <a:ext cx="3474003" cy="647719"/>
            <a:chOff x="0" y="0"/>
            <a:chExt cx="914964" cy="17059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7" name="TextBox 1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Objective n° 2</a:t>
              </a:r>
            </a:p>
          </p:txBody>
        </p:sp>
      </p:grpSp>
      <p:sp>
        <p:nvSpPr>
          <p:cNvPr id="18" name="TextBox 18"/>
          <p:cNvSpPr txBox="1"/>
          <p:nvPr/>
        </p:nvSpPr>
        <p:spPr>
          <a:xfrm>
            <a:off x="6138875" y="4042536"/>
            <a:ext cx="6254887" cy="1061060"/>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Weed away the reluctance in people’s minds due to improper channeling and efforts. </a:t>
            </a:r>
          </a:p>
        </p:txBody>
      </p:sp>
      <p:grpSp>
        <p:nvGrpSpPr>
          <p:cNvPr id="19" name="Group 19"/>
          <p:cNvGrpSpPr/>
          <p:nvPr/>
        </p:nvGrpSpPr>
        <p:grpSpPr>
          <a:xfrm>
            <a:off x="13284209" y="3206190"/>
            <a:ext cx="3474003" cy="64771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1" name="TextBox 2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Objective n° 3</a:t>
              </a:r>
            </a:p>
          </p:txBody>
        </p:sp>
      </p:grpSp>
      <p:sp>
        <p:nvSpPr>
          <p:cNvPr id="22" name="TextBox 22"/>
          <p:cNvSpPr txBox="1"/>
          <p:nvPr/>
        </p:nvSpPr>
        <p:spPr>
          <a:xfrm>
            <a:off x="13340758" y="4045241"/>
            <a:ext cx="3360904" cy="342914"/>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Help the needy people.</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513</Words>
  <Application>Microsoft Office PowerPoint</Application>
  <PresentationFormat>Custom</PresentationFormat>
  <Paragraphs>41</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Segoe UI Variable Small Light</vt:lpstr>
      <vt:lpstr>Oswald Bold</vt:lpstr>
      <vt:lpstr>Oswald</vt:lpstr>
      <vt:lpstr>Calibri</vt:lpstr>
      <vt:lpstr>Arial</vt:lpstr>
      <vt:lpstr>Montserrat Classic Bold</vt:lpstr>
      <vt:lpstr>MingLiU_HKSCS-ExtB</vt:lpstr>
      <vt:lpstr>DM Sans Bold</vt:lpstr>
      <vt:lpstr>DM Sans</vt:lpstr>
      <vt:lpstr>Oswald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Daksh</dc:creator>
  <cp:lastModifiedBy>Daksh Khandelwal</cp:lastModifiedBy>
  <cp:revision>16</cp:revision>
  <dcterms:created xsi:type="dcterms:W3CDTF">2006-08-16T00:00:00Z</dcterms:created>
  <dcterms:modified xsi:type="dcterms:W3CDTF">2023-06-02T16:56:29Z</dcterms:modified>
  <dc:identifier>DAFkqKfGALo</dc:identifier>
</cp:coreProperties>
</file>